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8"/>
  </p:notesMasterIdLst>
  <p:sldIdLst>
    <p:sldId id="662" r:id="rId2"/>
    <p:sldId id="584" r:id="rId3"/>
    <p:sldId id="791" r:id="rId4"/>
    <p:sldId id="792" r:id="rId5"/>
    <p:sldId id="793" r:id="rId6"/>
    <p:sldId id="794" r:id="rId7"/>
    <p:sldId id="795" r:id="rId8"/>
    <p:sldId id="796" r:id="rId9"/>
    <p:sldId id="797" r:id="rId10"/>
    <p:sldId id="798" r:id="rId11"/>
    <p:sldId id="799" r:id="rId12"/>
    <p:sldId id="800" r:id="rId13"/>
    <p:sldId id="801" r:id="rId14"/>
    <p:sldId id="802" r:id="rId15"/>
    <p:sldId id="803" r:id="rId16"/>
    <p:sldId id="804" r:id="rId17"/>
    <p:sldId id="805" r:id="rId18"/>
    <p:sldId id="806" r:id="rId19"/>
    <p:sldId id="812" r:id="rId20"/>
    <p:sldId id="834" r:id="rId21"/>
    <p:sldId id="813" r:id="rId22"/>
    <p:sldId id="818" r:id="rId23"/>
    <p:sldId id="814" r:id="rId24"/>
    <p:sldId id="815" r:id="rId25"/>
    <p:sldId id="817" r:id="rId26"/>
    <p:sldId id="831" r:id="rId27"/>
    <p:sldId id="808" r:id="rId28"/>
    <p:sldId id="835" r:id="rId29"/>
    <p:sldId id="809" r:id="rId30"/>
    <p:sldId id="810" r:id="rId31"/>
    <p:sldId id="811" r:id="rId32"/>
    <p:sldId id="816" r:id="rId33"/>
    <p:sldId id="819" r:id="rId34"/>
    <p:sldId id="820" r:id="rId35"/>
    <p:sldId id="821" r:id="rId36"/>
    <p:sldId id="822" r:id="rId37"/>
    <p:sldId id="823" r:id="rId38"/>
    <p:sldId id="824" r:id="rId39"/>
    <p:sldId id="825" r:id="rId40"/>
    <p:sldId id="827" r:id="rId41"/>
    <p:sldId id="836" r:id="rId42"/>
    <p:sldId id="830" r:id="rId43"/>
    <p:sldId id="828" r:id="rId44"/>
    <p:sldId id="829" r:id="rId45"/>
    <p:sldId id="832" r:id="rId46"/>
    <p:sldId id="833" r:id="rId4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0884" autoAdjust="0"/>
  </p:normalViewPr>
  <p:slideViewPr>
    <p:cSldViewPr>
      <p:cViewPr varScale="1">
        <p:scale>
          <a:sx n="116" d="100"/>
          <a:sy n="116" d="100"/>
        </p:scale>
        <p:origin x="2064" y="184"/>
      </p:cViewPr>
      <p:guideLst>
        <p:guide orient="horz" pos="3294"/>
        <p:guide pos="35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51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16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263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Internet of Things &amp; Big Data</a:t>
            </a:r>
            <a:endParaRPr lang="en-US" sz="3200" dirty="0"/>
          </a:p>
        </p:txBody>
      </p:sp>
      <p:sp>
        <p:nvSpPr>
          <p:cNvPr id="3" name="Text Box 14"/>
          <p:cNvSpPr txBox="1">
            <a:spLocks noChangeArrowheads="1"/>
          </p:cNvSpPr>
          <p:nvPr/>
        </p:nvSpPr>
        <p:spPr bwMode="auto">
          <a:xfrm>
            <a:off x="467544" y="3068960"/>
            <a:ext cx="7704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"The ratio of facts per decision is exponentially growing" </a:t>
            </a:r>
          </a:p>
          <a:p>
            <a:r>
              <a:rPr lang="en-US" sz="1800" dirty="0"/>
              <a:t>	- Dr. Anna Goldenberg, University of Toronto</a:t>
            </a:r>
          </a:p>
        </p:txBody>
      </p:sp>
    </p:spTree>
    <p:extLst>
      <p:ext uri="{BB962C8B-B14F-4D97-AF65-F5344CB8AC3E}">
        <p14:creationId xmlns:p14="http://schemas.microsoft.com/office/powerpoint/2010/main" val="209451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4149080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Illumina</a:t>
            </a:r>
            <a:r>
              <a:rPr lang="en-US" sz="1600" dirty="0"/>
              <a:t> DNA sequencer</a:t>
            </a:r>
          </a:p>
        </p:txBody>
      </p:sp>
      <p:pic>
        <p:nvPicPr>
          <p:cNvPr id="5" name="Picture 4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85" y="1534759"/>
            <a:ext cx="3823941" cy="2551286"/>
          </a:xfrm>
          <a:prstGeom prst="rect">
            <a:avLst/>
          </a:prstGeom>
        </p:spPr>
      </p:pic>
      <p:pic>
        <p:nvPicPr>
          <p:cNvPr id="7" name="Picture 6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140967"/>
            <a:ext cx="3968444" cy="2232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5373216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Nanopore</a:t>
            </a:r>
            <a:r>
              <a:rPr lang="en-US" sz="1600" dirty="0"/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351861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pic>
        <p:nvPicPr>
          <p:cNvPr id="10" name="Picture 9" descr="RGI - Gerry Salmonella - TOTAL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3528392" cy="36015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27984" y="3718680"/>
            <a:ext cx="5715214" cy="313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/>
                <a:cs typeface="Courier New"/>
              </a:rPr>
              <a:t>Salmonella genome sequence</a:t>
            </a:r>
          </a:p>
          <a:p>
            <a:r>
              <a:rPr lang="en-US" sz="1100" dirty="0"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>
                <a:latin typeface="Courier New"/>
                <a:cs typeface="Courier New"/>
              </a:rPr>
              <a:t>CGATATAAGCTTAGTCAACTATCAAGAGAAAAATTATTAATAATTGCAGGGCAGTTACAG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528" y="4581128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Multidrug resistant </a:t>
            </a:r>
            <a:r>
              <a:rPr lang="en-US" sz="1600" i="1" dirty="0"/>
              <a:t>Salmonella</a:t>
            </a:r>
          </a:p>
        </p:txBody>
      </p:sp>
    </p:spTree>
    <p:extLst>
      <p:ext uri="{BB962C8B-B14F-4D97-AF65-F5344CB8AC3E}">
        <p14:creationId xmlns:p14="http://schemas.microsoft.com/office/powerpoint/2010/main" val="3722305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5877272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Drug resistance in Cystic Fibrosis associated </a:t>
            </a:r>
            <a:r>
              <a:rPr lang="en-US" sz="1600" i="1" dirty="0"/>
              <a:t>Pseudomonas</a:t>
            </a:r>
          </a:p>
        </p:txBody>
      </p:sp>
      <p:pic>
        <p:nvPicPr>
          <p:cNvPr id="6" name="Picture 5" descr="Pseudomonas resistance ge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759"/>
            <a:ext cx="6984776" cy="458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35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980728"/>
            <a:ext cx="5040560" cy="2232248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 will informatics need to look like when we sequence at every hospital, clinic, and outbreak?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How do we build a surveillance network for drug resistance?</a:t>
            </a:r>
            <a:br>
              <a:rPr lang="en-US" sz="2400" b="1" dirty="0"/>
            </a:br>
            <a:endParaRPr lang="en-US" sz="2400" b="1" dirty="0"/>
          </a:p>
        </p:txBody>
      </p:sp>
      <p:pic>
        <p:nvPicPr>
          <p:cNvPr id="3" name="Picture 2" descr="syri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764704"/>
            <a:ext cx="3744416" cy="384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60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Sharing Data – The Internet of Everything</a:t>
            </a:r>
          </a:p>
        </p:txBody>
      </p:sp>
      <p:pic>
        <p:nvPicPr>
          <p:cNvPr id="5" name="Picture 4" descr="Marie_hattar_2_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5"/>
            <a:ext cx="6552728" cy="503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95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Sharing Data – The Internet of Everything</a:t>
            </a:r>
          </a:p>
        </p:txBody>
      </p:sp>
      <p:pic>
        <p:nvPicPr>
          <p:cNvPr id="4" name="Picture 3" descr="4-Vs-of-big-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738443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67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Big Data - Creating an AMR Surveillance Network</a:t>
            </a:r>
          </a:p>
        </p:txBody>
      </p:sp>
      <p:pic>
        <p:nvPicPr>
          <p:cNvPr id="5" name="Picture 4" descr="molep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6"/>
            <a:ext cx="6984776" cy="4389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36" y="5445224"/>
            <a:ext cx="43009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McArthur &amp; Wright. 2015. </a:t>
            </a:r>
            <a:r>
              <a:rPr lang="en-US" sz="1100" i="1" dirty="0"/>
              <a:t>Current Opinion in Microbiology</a:t>
            </a:r>
            <a:r>
              <a:rPr lang="en-US" sz="1100" dirty="0"/>
              <a:t>, 27, 45-50.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918919" y="5091282"/>
            <a:ext cx="2461393" cy="28193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5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7728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Rapid Response Strategies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Early Detection of Emergent Threats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Inform Public Policy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Guide Clinical Practice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Enable Targeted Drug Development</a:t>
            </a:r>
          </a:p>
        </p:txBody>
      </p:sp>
    </p:spTree>
    <p:extLst>
      <p:ext uri="{BB962C8B-B14F-4D97-AF65-F5344CB8AC3E}">
        <p14:creationId xmlns:p14="http://schemas.microsoft.com/office/powerpoint/2010/main" val="2414689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Collaboration is Key – Academia, Government, and Industry</a:t>
            </a:r>
          </a:p>
        </p:txBody>
      </p:sp>
      <p:pic>
        <p:nvPicPr>
          <p:cNvPr id="4" name="Picture 3" descr="genomic-revolutions-1-540x54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56792"/>
            <a:ext cx="3195837" cy="3201755"/>
          </a:xfrm>
          <a:prstGeom prst="rect">
            <a:avLst/>
          </a:prstGeom>
        </p:spPr>
      </p:pic>
      <p:pic>
        <p:nvPicPr>
          <p:cNvPr id="6" name="Picture 5" descr="internet-of-things-everything-you-need-to-know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" y="1176274"/>
            <a:ext cx="3267864" cy="2366910"/>
          </a:xfrm>
          <a:prstGeom prst="rect">
            <a:avLst/>
          </a:prstGeom>
        </p:spPr>
      </p:pic>
      <p:pic>
        <p:nvPicPr>
          <p:cNvPr id="7" name="Picture 6" descr="AM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293096"/>
            <a:ext cx="2843658" cy="183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3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8975CA8-5316-9040-91EB-35458A5F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8044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Bacteria are evolving drug resistance faster than we can discover new drugs</a:t>
            </a:r>
            <a:endParaRPr lang="en-US" sz="2400" dirty="0"/>
          </a:p>
        </p:txBody>
      </p:sp>
      <p:pic>
        <p:nvPicPr>
          <p:cNvPr id="29" name="Picture 28" descr="gonorrhea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40" y="912780"/>
            <a:ext cx="5638800" cy="3908002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30" name="Picture 29" descr="livermor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801" y="1750980"/>
            <a:ext cx="4840839" cy="385127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32" name="Picture 31" descr="ndm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240" y="3843168"/>
            <a:ext cx="5289550" cy="3699012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31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Exome</a:t>
            </a:r>
            <a:r>
              <a:rPr lang="en-US" sz="2400" b="1" dirty="0"/>
              <a:t> Sequencing and Personalized Medicine</a:t>
            </a:r>
          </a:p>
        </p:txBody>
      </p:sp>
      <p:pic>
        <p:nvPicPr>
          <p:cNvPr id="3" name="Picture 2" descr="ngs-logistic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8712968" cy="462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24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Genome Wide Association Studies (GWAS)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Powerful method to determine genetic underpinnings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Cohort of unrelated people with a shared disorder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Control cohort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Sequence individual genomes or </a:t>
            </a:r>
            <a:r>
              <a:rPr lang="en-US" sz="2000" dirty="0" err="1"/>
              <a:t>exomes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Detect shared mutations absent in control group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Research leads – molecular basis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screening – genetic counseling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data tightly controlled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Only association statistics shared and published</a:t>
            </a:r>
          </a:p>
        </p:txBody>
      </p:sp>
    </p:spTree>
    <p:extLst>
      <p:ext uri="{BB962C8B-B14F-4D97-AF65-F5344CB8AC3E}">
        <p14:creationId xmlns:p14="http://schemas.microsoft.com/office/powerpoint/2010/main" val="2592823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536" y="1124744"/>
            <a:ext cx="8352928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 global network of millions of human genome sequences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$1000 genome in 1 hour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Genomic data organized with associated medical records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GWAS Informatics – “cohort mining”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Rare disorders – “rare variant mining”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Complex diseases require depth of sampling and statistical approaches not possible without data sharing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Technical solutions exist, e.g. secure Peer to Peer networks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Major barrier is unresolved privacy and ethical issues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See Global Alliance for Genomics and Health, </a:t>
            </a:r>
            <a:r>
              <a:rPr lang="en-US" sz="2000" dirty="0" err="1"/>
              <a:t>genomicsandhealth.org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457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pic>
        <p:nvPicPr>
          <p:cNvPr id="4" name="Picture 3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1728192"/>
            <a:ext cx="4262607" cy="2780928"/>
          </a:xfrm>
          <a:prstGeom prst="rect">
            <a:avLst/>
          </a:prstGeom>
        </p:spPr>
      </p:pic>
      <p:pic>
        <p:nvPicPr>
          <p:cNvPr id="6" name="Picture 5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32654"/>
            <a:ext cx="4369833" cy="27764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4509120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4008" y="4510281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75892" y="2951366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2485629" y="2636912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51520" y="813048"/>
            <a:ext cx="5220072" cy="131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Moore’s Law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680520" y="825748"/>
            <a:ext cx="5220072" cy="131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 err="1"/>
              <a:t>Kryder’s</a:t>
            </a:r>
            <a:r>
              <a:rPr lang="en-US" sz="2400" b="1" dirty="0"/>
              <a:t> Law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528" y="5157192"/>
            <a:ext cx="8352928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 needed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Shared the burden, share the data, and share the infrastructure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Stein </a:t>
            </a:r>
            <a:r>
              <a:rPr lang="en-US" sz="2000" i="1" dirty="0"/>
              <a:t>et al</a:t>
            </a:r>
            <a:r>
              <a:rPr lang="en-US" sz="2000" dirty="0"/>
              <a:t>. 2015. Data analysis: Create a cloud commons. </a:t>
            </a:r>
            <a:r>
              <a:rPr lang="en-US" sz="2000" i="1" dirty="0"/>
              <a:t>Nature</a:t>
            </a:r>
            <a:r>
              <a:rPr lang="en-US" sz="2000" dirty="0"/>
              <a:t> 523:149-51. 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1803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068960"/>
            <a:ext cx="8352928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Heterogenous</a:t>
            </a:r>
            <a:r>
              <a:rPr lang="en-US" sz="2000" dirty="0"/>
              <a:t>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Globalized analytics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Local rules – each country, hospital, clinic, agency, or even patient can set their own data sharing limits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Each can share data and metadata within local legal and ethical standards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 descr="Unknow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08720"/>
            <a:ext cx="2756086" cy="1727406"/>
          </a:xfrm>
          <a:prstGeom prst="rect">
            <a:avLst/>
          </a:prstGeom>
        </p:spPr>
      </p:pic>
      <p:pic>
        <p:nvPicPr>
          <p:cNvPr id="6" name="Picture 5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08720"/>
            <a:ext cx="287038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18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068960"/>
            <a:ext cx="8352928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Heterogenous</a:t>
            </a:r>
            <a:r>
              <a:rPr lang="en-US" sz="2000" dirty="0"/>
              <a:t>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Globalized analytics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Local rules – each country, hospital, clinic, agency, or even patient can set their own data sharing limits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Each can share data and metadata within local legal and ethical standards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7" name="Picture 6" descr="galaxy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08720"/>
            <a:ext cx="4519271" cy="2808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7944" y="3717032"/>
            <a:ext cx="4536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See Integrated Rapid Infectious Disease Analysis (IRIDA), </a:t>
            </a:r>
            <a:r>
              <a:rPr lang="en-US" sz="1100" dirty="0" err="1"/>
              <a:t>www.irida.ca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7963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How are we going to move all that data? </a:t>
            </a:r>
          </a:p>
        </p:txBody>
      </p:sp>
      <p:pic>
        <p:nvPicPr>
          <p:cNvPr id="2" name="Picture 1" descr="m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30350"/>
            <a:ext cx="6660232" cy="4895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2D0DC-8DD7-0745-996F-37057DEAA0CD}"/>
              </a:ext>
            </a:extLst>
          </p:cNvPr>
          <p:cNvSpPr txBox="1"/>
          <p:nvPr/>
        </p:nvSpPr>
        <p:spPr>
          <a:xfrm>
            <a:off x="263526" y="955822"/>
            <a:ext cx="835292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Butters' Law (amount of data coming out of an optical fiber is doubling every nine months)</a:t>
            </a:r>
          </a:p>
        </p:txBody>
      </p:sp>
    </p:spTree>
    <p:extLst>
      <p:ext uri="{BB962C8B-B14F-4D97-AF65-F5344CB8AC3E}">
        <p14:creationId xmlns:p14="http://schemas.microsoft.com/office/powerpoint/2010/main" val="3038803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0B05D69-02D6-C64B-9102-7C5C5CA3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197987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517574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Personalized Benefit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Public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Corporate</a:t>
            </a:r>
          </a:p>
          <a:p>
            <a:r>
              <a:rPr lang="en-US" dirty="0"/>
              <a:t>Benefit</a:t>
            </a:r>
          </a:p>
        </p:txBody>
      </p:sp>
    </p:spTree>
    <p:extLst>
      <p:ext uri="{BB962C8B-B14F-4D97-AF65-F5344CB8AC3E}">
        <p14:creationId xmlns:p14="http://schemas.microsoft.com/office/powerpoint/2010/main" val="1382959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Drug resistant death rate is increasing</a:t>
            </a:r>
            <a:endParaRPr lang="en-US" sz="2400" dirty="0"/>
          </a:p>
        </p:txBody>
      </p:sp>
      <p:pic>
        <p:nvPicPr>
          <p:cNvPr id="6" name="Picture 5" descr="Comparative_Deaths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96752"/>
            <a:ext cx="6480720" cy="48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68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Personalized Benefit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Public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Corporate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1441" y="1543806"/>
            <a:ext cx="115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Privacy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5733" y="1543806"/>
            <a:ext cx="126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Consent</a:t>
            </a:r>
          </a:p>
        </p:txBody>
      </p:sp>
    </p:spTree>
    <p:extLst>
      <p:ext uri="{BB962C8B-B14F-4D97-AF65-F5344CB8AC3E}">
        <p14:creationId xmlns:p14="http://schemas.microsoft.com/office/powerpoint/2010/main" val="270850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Personalized Benefit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Public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Corporate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1441" y="1543806"/>
            <a:ext cx="115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Privacy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5733" y="1543806"/>
            <a:ext cx="126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Consent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1635" y="4372923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Data sharing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15179" y="4372923"/>
            <a:ext cx="159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Data value</a:t>
            </a:r>
          </a:p>
        </p:txBody>
      </p:sp>
    </p:spTree>
    <p:extLst>
      <p:ext uri="{BB962C8B-B14F-4D97-AF65-F5344CB8AC3E}">
        <p14:creationId xmlns:p14="http://schemas.microsoft.com/office/powerpoint/2010/main" val="175179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575188" y="3732722"/>
            <a:ext cx="2964235" cy="173998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Genome sequencing and bioinformatics</a:t>
            </a:r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4995850" y="4010973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Cloud Computing</a:t>
            </a:r>
          </a:p>
          <a:p>
            <a:r>
              <a:rPr lang="en-US" sz="1800" dirty="0"/>
              <a:t>Research – Government - Industry</a:t>
            </a:r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2420190" y="474439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Tech Adoption</a:t>
            </a:r>
          </a:p>
          <a:p>
            <a:r>
              <a:rPr lang="en-US" sz="1800" dirty="0"/>
              <a:t>in the Public Sphere</a:t>
            </a:r>
          </a:p>
        </p:txBody>
      </p:sp>
    </p:spTree>
    <p:extLst>
      <p:ext uri="{BB962C8B-B14F-4D97-AF65-F5344CB8AC3E}">
        <p14:creationId xmlns:p14="http://schemas.microsoft.com/office/powerpoint/2010/main" val="2831783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Big Data in Biomedicine - Issues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536" y="1124744"/>
            <a:ext cx="8352928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 new paradigm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in motion versus data at rest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unstructured metadata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“Literature is informative, but not information” – Dr. Suzanna Lewis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Infrastructure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generation, storage, and access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movement, security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Analytical accuracy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confidentiality, privacy, and consent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Data sharing, depersonalization, and re-personalization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1472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Literature is informative, but not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Software driven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Semantic web, ontology, controlled vocabulary methods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Language processing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Predict associations and interactions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Text Mining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860032" y="836712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Mechanical Turk</a:t>
            </a:r>
          </a:p>
        </p:txBody>
      </p:sp>
      <p:pic>
        <p:nvPicPr>
          <p:cNvPr id="7" name="Picture 6" descr="mechanical-tu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916832"/>
            <a:ext cx="3602110" cy="2695579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4826042" y="371054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The Mechanical Turk, late 18</a:t>
            </a:r>
            <a:r>
              <a:rPr lang="en-US" sz="1200" baseline="30000" dirty="0"/>
              <a:t>th</a:t>
            </a:r>
            <a:r>
              <a:rPr lang="en-US" sz="1200" dirty="0"/>
              <a:t> Century</a:t>
            </a:r>
          </a:p>
        </p:txBody>
      </p:sp>
    </p:spTree>
    <p:extLst>
      <p:ext uri="{BB962C8B-B14F-4D97-AF65-F5344CB8AC3E}">
        <p14:creationId xmlns:p14="http://schemas.microsoft.com/office/powerpoint/2010/main" val="4167716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Literature is informative, but not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Software driven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Semantic web, ontology, controlled vocabulary methods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Language processing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Predict associations and interactions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Text Mining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859524" y="836712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/>
              <a:t>Amazon Mechanical </a:t>
            </a:r>
            <a:r>
              <a:rPr lang="en-US" sz="2400" b="1" dirty="0"/>
              <a:t>Turk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88024" y="2060848"/>
            <a:ext cx="42484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Crowdtasking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Micro-economic model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Veracity analysis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Record associations and interactions</a:t>
            </a:r>
          </a:p>
        </p:txBody>
      </p:sp>
    </p:spTree>
    <p:extLst>
      <p:ext uri="{BB962C8B-B14F-4D97-AF65-F5344CB8AC3E}">
        <p14:creationId xmlns:p14="http://schemas.microsoft.com/office/powerpoint/2010/main" val="2981338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Infrastructure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Natural language processing relative to a knowledgebase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form of artificial intelligence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Machine learning!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$3 million cost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Primary research aim is Health Care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“Clinical Decision Support System” using Evidence Based Medicine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Currently in testing for lung cancer treatment decision making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IBM’s Watson</a:t>
            </a:r>
          </a:p>
        </p:txBody>
      </p:sp>
      <p:pic>
        <p:nvPicPr>
          <p:cNvPr id="7" name="Picture 6" descr="IBM_Wat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50" y="3487844"/>
            <a:ext cx="3556000" cy="2374900"/>
          </a:xfrm>
          <a:prstGeom prst="rect">
            <a:avLst/>
          </a:prstGeom>
        </p:spPr>
      </p:pic>
      <p:pic>
        <p:nvPicPr>
          <p:cNvPr id="8" name="Picture 7" descr="watson_on_jeopard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95" y="764704"/>
            <a:ext cx="4336185" cy="24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48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Infrastructure</a:t>
            </a:r>
          </a:p>
        </p:txBody>
      </p:sp>
      <p:pic>
        <p:nvPicPr>
          <p:cNvPr id="10" name="Picture 9" descr="revert-old-netflix-app-new-xbox-360-update.w65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13" y="992602"/>
            <a:ext cx="3962743" cy="2148717"/>
          </a:xfrm>
          <a:prstGeom prst="rect">
            <a:avLst/>
          </a:prstGeom>
        </p:spPr>
      </p:pic>
      <p:pic>
        <p:nvPicPr>
          <p:cNvPr id="11" name="Picture 10" descr="hiseq-2500-available-now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04" y="3478242"/>
            <a:ext cx="8306638" cy="2362200"/>
          </a:xfrm>
          <a:prstGeom prst="rect">
            <a:avLst/>
          </a:prstGeom>
        </p:spPr>
      </p:pic>
      <p:sp>
        <p:nvSpPr>
          <p:cNvPr id="12" name="Title 3"/>
          <p:cNvSpPr txBox="1">
            <a:spLocks/>
          </p:cNvSpPr>
          <p:nvPr/>
        </p:nvSpPr>
        <p:spPr bwMode="auto">
          <a:xfrm>
            <a:off x="4456792" y="1306053"/>
            <a:ext cx="4338849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 sz="2400" dirty="0">
                <a:solidFill>
                  <a:srgbClr val="FFFFFF"/>
                </a:solidFill>
              </a:rPr>
              <a:t>2.6 Petabytes of Storage for Total Library = 2.6 x 10</a:t>
            </a:r>
            <a:r>
              <a:rPr lang="en-US" sz="2400" baseline="30000" dirty="0">
                <a:solidFill>
                  <a:srgbClr val="FFFFFF"/>
                </a:solidFill>
              </a:rPr>
              <a:t>15</a:t>
            </a:r>
            <a:r>
              <a:rPr lang="en-US" sz="2400" dirty="0">
                <a:solidFill>
                  <a:srgbClr val="FFFFFF"/>
                </a:solidFill>
              </a:rPr>
              <a:t> bytes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646449" y="5538566"/>
            <a:ext cx="7643562" cy="11620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DNA sequencing expected in the 85 </a:t>
            </a:r>
            <a:r>
              <a:rPr lang="en-US" sz="2400" dirty="0">
                <a:solidFill>
                  <a:srgbClr val="FFFFFF"/>
                </a:solidFill>
              </a:rPr>
              <a:t>x 10</a:t>
            </a:r>
            <a:r>
              <a:rPr lang="en-US" sz="2400" baseline="30000" dirty="0">
                <a:solidFill>
                  <a:srgbClr val="FFFFFF"/>
                </a:solidFill>
              </a:rPr>
              <a:t>15 </a:t>
            </a:r>
            <a:r>
              <a:rPr lang="en-US" sz="2400" dirty="0"/>
              <a:t>range for 2016 (MIT Tech Review)</a:t>
            </a:r>
          </a:p>
        </p:txBody>
      </p:sp>
    </p:spTree>
    <p:extLst>
      <p:ext uri="{BB962C8B-B14F-4D97-AF65-F5344CB8AC3E}">
        <p14:creationId xmlns:p14="http://schemas.microsoft.com/office/powerpoint/2010/main" val="2492400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Analytical Accuracy</a:t>
            </a:r>
          </a:p>
        </p:txBody>
      </p:sp>
      <p:pic>
        <p:nvPicPr>
          <p:cNvPr id="7" name="Picture 6" descr="flu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3" y="834134"/>
            <a:ext cx="7461748" cy="5487232"/>
          </a:xfrm>
          <a:prstGeom prst="rect">
            <a:avLst/>
          </a:prstGeom>
        </p:spPr>
      </p:pic>
      <p:pic>
        <p:nvPicPr>
          <p:cNvPr id="8" name="Picture 7" descr="flu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3" y="6302375"/>
            <a:ext cx="7461748" cy="4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47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Analytical Accuracy</a:t>
            </a:r>
          </a:p>
        </p:txBody>
      </p:sp>
      <p:pic>
        <p:nvPicPr>
          <p:cNvPr id="5" name="Picture 4" descr="flu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5" y="992602"/>
            <a:ext cx="7142534" cy="494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4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The once treatable are becoming untreatable</a:t>
            </a:r>
            <a:endParaRPr lang="en-US" sz="2400" dirty="0"/>
          </a:p>
        </p:txBody>
      </p:sp>
      <p:pic>
        <p:nvPicPr>
          <p:cNvPr id="4" name="Picture 3" descr="tb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3121"/>
            <a:ext cx="3872014" cy="1497529"/>
          </a:xfrm>
          <a:prstGeom prst="rect">
            <a:avLst/>
          </a:prstGeom>
        </p:spPr>
      </p:pic>
      <p:pic>
        <p:nvPicPr>
          <p:cNvPr id="5" name="Picture 4" descr="mrsa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695654"/>
            <a:ext cx="3744416" cy="1434512"/>
          </a:xfrm>
          <a:prstGeom prst="rect">
            <a:avLst/>
          </a:prstGeom>
        </p:spPr>
      </p:pic>
      <p:pic>
        <p:nvPicPr>
          <p:cNvPr id="7" name="Picture 6" descr="clap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7" y="4653136"/>
            <a:ext cx="3859833" cy="1494598"/>
          </a:xfrm>
          <a:prstGeom prst="rect">
            <a:avLst/>
          </a:prstGeom>
        </p:spPr>
      </p:pic>
      <p:pic>
        <p:nvPicPr>
          <p:cNvPr id="8" name="Picture 7" descr="esbl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346051"/>
            <a:ext cx="3877797" cy="1494598"/>
          </a:xfrm>
          <a:prstGeom prst="rect">
            <a:avLst/>
          </a:prstGeom>
        </p:spPr>
      </p:pic>
      <p:pic>
        <p:nvPicPr>
          <p:cNvPr id="10" name="Picture 9" descr="pseudomonas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996952"/>
            <a:ext cx="3880707" cy="149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35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03261ED-D1E9-8647-A220-9D9801DB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7511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Privacy &amp; Consent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important immortal cell line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derived from human cervical cancer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numerous patents and millions in profits from use of </a:t>
            </a: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3661488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Privacy &amp; Consent</a:t>
            </a:r>
          </a:p>
        </p:txBody>
      </p:sp>
      <p:pic>
        <p:nvPicPr>
          <p:cNvPr id="4" name="Picture 3" descr="Henrietta_Lacks_(1920-1951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94" y="1160044"/>
            <a:ext cx="2814248" cy="4075031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4095288" y="5100808"/>
            <a:ext cx="4032890" cy="70959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Henrietta Lacks </a:t>
            </a:r>
          </a:p>
          <a:p>
            <a:pPr algn="ctr"/>
            <a:r>
              <a:rPr lang="en-US" sz="1800" dirty="0"/>
              <a:t>(August 1, 1920 – October 4, 1951)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important immortal cell line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derived </a:t>
            </a:r>
            <a:r>
              <a:rPr lang="en-US" sz="2000"/>
              <a:t>from human cervical </a:t>
            </a:r>
            <a:r>
              <a:rPr lang="en-US" sz="2000" dirty="0"/>
              <a:t>cancer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numerous patents and millions in profits from use of </a:t>
            </a: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Derived from Henrietta Lacks without her knowledge or consent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Family unaware for decades that their maternal ancestor’s cells were being used in labs worldwide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More biomass of derived cells than there were in Henrietta Lacks herself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1808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pic>
        <p:nvPicPr>
          <p:cNvPr id="5" name="Picture 4" descr="biddata - sci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114" y="1127215"/>
            <a:ext cx="3815563" cy="4856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1272817"/>
            <a:ext cx="4248472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 strategies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Anonymize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3080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Anonymize</a:t>
            </a:r>
            <a:r>
              <a:rPr lang="en-US" sz="2000" dirty="0"/>
              <a:t>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Re-personalization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Determining identity by algorithm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Linking disparate data increases odds of solution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6" name="Picture 5" descr="ychrom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57" y="1337303"/>
            <a:ext cx="6110815" cy="47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4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Anonymize</a:t>
            </a:r>
            <a:r>
              <a:rPr lang="en-US" sz="2000" dirty="0"/>
              <a:t>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Re-personalization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Determining identity by algorithm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Linking disparate data increases odds of solution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Moving forward?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The major challenges are legal and ethical, not technical</a:t>
            </a:r>
          </a:p>
        </p:txBody>
      </p:sp>
      <p:pic>
        <p:nvPicPr>
          <p:cNvPr id="6" name="Picture 5" descr="ychrom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57" y="1337303"/>
            <a:ext cx="6110815" cy="47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18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2F30F2DC-D921-4441-824D-8636C4487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Thanks!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099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We are at risk of entering a ‘post-antibiotic era’</a:t>
            </a:r>
            <a:endParaRPr lang="en-US" sz="2400" dirty="0"/>
          </a:p>
        </p:txBody>
      </p:sp>
      <p:pic>
        <p:nvPicPr>
          <p:cNvPr id="11" name="Picture 10" descr="discovery-of-new-antibiotics-timelin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6752"/>
            <a:ext cx="8146547" cy="39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Overuse and misuse increase drug resistance</a:t>
            </a:r>
            <a:endParaRPr lang="en-US" sz="2400" dirty="0"/>
          </a:p>
        </p:txBody>
      </p:sp>
      <p:pic>
        <p:nvPicPr>
          <p:cNvPr id="4" name="Picture 3" descr="img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60"/>
            <a:ext cx="7852427" cy="415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47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Drug resistance is in bacterial genes</a:t>
            </a:r>
            <a:endParaRPr lang="en-US" sz="2400" dirty="0"/>
          </a:p>
        </p:txBody>
      </p:sp>
      <p:pic>
        <p:nvPicPr>
          <p:cNvPr id="5" name="Picture 4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08720"/>
            <a:ext cx="6768752" cy="52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7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Threats emerge quickly</a:t>
            </a:r>
          </a:p>
        </p:txBody>
      </p:sp>
      <p:pic>
        <p:nvPicPr>
          <p:cNvPr id="4" name="Picture 3" descr="ndm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36325"/>
            <a:ext cx="8063225" cy="3936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552" y="5394702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NDM-1 </a:t>
            </a:r>
            <a:r>
              <a:rPr lang="en-US" sz="1600" dirty="0" err="1"/>
              <a:t>metallo</a:t>
            </a:r>
            <a:r>
              <a:rPr lang="en-US" sz="1600" dirty="0"/>
              <a:t>-beta-lactamase</a:t>
            </a:r>
          </a:p>
        </p:txBody>
      </p:sp>
    </p:spTree>
    <p:extLst>
      <p:ext uri="{BB962C8B-B14F-4D97-AF65-F5344CB8AC3E}">
        <p14:creationId xmlns:p14="http://schemas.microsoft.com/office/powerpoint/2010/main" val="504573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7728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Which resistance genes are in Canada?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Which genes are moving around?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Which pose a threat?</a:t>
            </a:r>
          </a:p>
        </p:txBody>
      </p:sp>
    </p:spTree>
    <p:extLst>
      <p:ext uri="{BB962C8B-B14F-4D97-AF65-F5344CB8AC3E}">
        <p14:creationId xmlns:p14="http://schemas.microsoft.com/office/powerpoint/2010/main" val="3493449663"/>
      </p:ext>
    </p:extLst>
  </p:cSld>
  <p:clrMapOvr>
    <a:masterClrMapping/>
  </p:clrMapOvr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4265</TotalTime>
  <Words>1182</Words>
  <Application>Microsoft Macintosh PowerPoint</Application>
  <PresentationFormat>On-screen Show (4:3)</PresentationFormat>
  <Paragraphs>286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Courier New</vt:lpstr>
      <vt:lpstr>Times</vt:lpstr>
      <vt:lpstr>Times New Roman</vt:lpstr>
      <vt:lpstr>DalhousieTemplate</vt:lpstr>
      <vt:lpstr>Biochem 3BP3  Internet of Things &amp; Big Data</vt:lpstr>
      <vt:lpstr>Bacteria are evolving drug resistance faster than we can discover new drugs</vt:lpstr>
      <vt:lpstr>Drug resistant death rate is increasing</vt:lpstr>
      <vt:lpstr>The once treatable are becoming untreatable</vt:lpstr>
      <vt:lpstr>We are at risk of entering a ‘post-antibiotic era’</vt:lpstr>
      <vt:lpstr>Overuse and misuse increase drug resistance</vt:lpstr>
      <vt:lpstr>Drug resistance is in bacterial genes</vt:lpstr>
      <vt:lpstr>Threats emerge quickly</vt:lpstr>
      <vt:lpstr>Which resistance genes are in Canada?  Which genes are moving around?  Which pose a threat?</vt:lpstr>
      <vt:lpstr>DNA Sequencing – Resistance Genes Can No Longer Hide</vt:lpstr>
      <vt:lpstr>DNA Sequencing – Resistance Genes Can No Longer Hide</vt:lpstr>
      <vt:lpstr>DNA Sequencing – Resistance Genes Can No Longer Hide</vt:lpstr>
      <vt:lpstr>What will informatics need to look like when we sequence at every hospital, clinic, and outbreak?  How do we build a surveillance network for drug resistance? </vt:lpstr>
      <vt:lpstr>Sharing Data – The Internet of Everything</vt:lpstr>
      <vt:lpstr>Sharing Data – The Internet of Everything</vt:lpstr>
      <vt:lpstr>Big Data - Creating an AMR Surveillance Network</vt:lpstr>
      <vt:lpstr>Rapid Response Strategies  Early Detection of Emergent Threats  Inform Public Policy  Guide Clinical Practice  Enable Targeted Drug Development</vt:lpstr>
      <vt:lpstr>Collaboration is Key – Academia, Government, and Industry</vt:lpstr>
      <vt:lpstr>PowerPoint Presentation</vt:lpstr>
      <vt:lpstr>Exome Sequencing and Personalized Medicine</vt:lpstr>
      <vt:lpstr>Genome Wide Association Studies (GWAS)</vt:lpstr>
      <vt:lpstr>Proposed Internet of DNA</vt:lpstr>
      <vt:lpstr>Proposed Internet of DNA</vt:lpstr>
      <vt:lpstr>Proposed Internet of DNA</vt:lpstr>
      <vt:lpstr>Proposed Internet of DNA</vt:lpstr>
      <vt:lpstr>How are we going to move all that data?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Data in Biomedicine - Issues</vt:lpstr>
      <vt:lpstr>Literature is informative, but not information</vt:lpstr>
      <vt:lpstr>Literature is informative, but not information</vt:lpstr>
      <vt:lpstr>Infrastructure</vt:lpstr>
      <vt:lpstr>Infrastructure</vt:lpstr>
      <vt:lpstr>Analytical Accuracy</vt:lpstr>
      <vt:lpstr>Analytical Accuracy</vt:lpstr>
      <vt:lpstr>PowerPoint Presentation</vt:lpstr>
      <vt:lpstr>Privacy &amp; Consent</vt:lpstr>
      <vt:lpstr>Privacy &amp; Consent</vt:lpstr>
      <vt:lpstr>Data Sharing, Depersonalization, Re-Personalization</vt:lpstr>
      <vt:lpstr>Data Sharing, Depersonalization, Re-Personalization</vt:lpstr>
      <vt:lpstr>Data Sharing, Depersonalization, Re-Personalization</vt:lpstr>
      <vt:lpstr>PowerPoint Presentation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McArthur, Andrew</cp:lastModifiedBy>
  <cp:revision>1709</cp:revision>
  <dcterms:created xsi:type="dcterms:W3CDTF">2013-12-16T15:15:05Z</dcterms:created>
  <dcterms:modified xsi:type="dcterms:W3CDTF">2020-11-22T16:45:59Z</dcterms:modified>
</cp:coreProperties>
</file>